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8252dc4_0_1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8252dc4_0_1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8252dc4_0_1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8252dc4_0_1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dc54e4b494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dc54e4b49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f88252dc4_0_1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f88252dc4_0_1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dc54e4b49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dc54e4b49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f88252dc4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f88252dc4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dc54e4b49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dc54e4b49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1.png"/><Relationship Id="rId8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uchino83/IOD/blob/main/capstoneproject_dataset_cars_data.csv" TargetMode="External"/><Relationship Id="rId4" Type="http://schemas.openxmlformats.org/officeDocument/2006/relationships/hyperlink" Target="https://github.com/uchino83/IOD/blob/main/Capstone_Project%20-%20Uchenna%20Austin%20Okoli%20-%20Used_Car_Price_Prediction.ipynb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Used Car Price Prediction.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78" y="2998275"/>
            <a:ext cx="62742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Capstone Project By Uchenna Austin Okoli (Business Analyst).</a:t>
            </a:r>
            <a:endParaRPr b="1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Data Preparation</a:t>
            </a:r>
            <a:endParaRPr sz="800"/>
          </a:p>
        </p:txBody>
      </p:sp>
      <p:sp>
        <p:nvSpPr>
          <p:cNvPr id="246" name="Google Shape;246;p27"/>
          <p:cNvSpPr txBox="1"/>
          <p:nvPr/>
        </p:nvSpPr>
        <p:spPr>
          <a:xfrm>
            <a:off x="460540" y="3462416"/>
            <a:ext cx="8712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“Make”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27"/>
          <p:cNvSpPr txBox="1"/>
          <p:nvPr>
            <p:ph type="title"/>
          </p:nvPr>
        </p:nvSpPr>
        <p:spPr>
          <a:xfrm>
            <a:off x="803537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One-Hot Encoding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48" name="Google Shape;248;p27"/>
          <p:cNvSpPr txBox="1"/>
          <p:nvPr/>
        </p:nvSpPr>
        <p:spPr>
          <a:xfrm>
            <a:off x="2062850" y="2957350"/>
            <a:ext cx="8712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“Model”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27"/>
          <p:cNvSpPr txBox="1"/>
          <p:nvPr/>
        </p:nvSpPr>
        <p:spPr>
          <a:xfrm>
            <a:off x="3465552" y="3462425"/>
            <a:ext cx="785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“Type”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4871275" y="2957350"/>
            <a:ext cx="8712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“Origin”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27"/>
          <p:cNvSpPr txBox="1"/>
          <p:nvPr/>
        </p:nvSpPr>
        <p:spPr>
          <a:xfrm>
            <a:off x="6325161" y="3462425"/>
            <a:ext cx="14643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“DriveTrain”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27"/>
          <p:cNvSpPr txBox="1"/>
          <p:nvPr>
            <p:ph idx="4294967295" type="body"/>
          </p:nvPr>
        </p:nvSpPr>
        <p:spPr>
          <a:xfrm>
            <a:off x="1815449" y="2466450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process of converting categorical data variables so they can be provided to machine learning algorithms to improve predictions</a:t>
            </a:r>
            <a:r>
              <a:rPr lang="en-GB" sz="200"/>
              <a:t>.</a:t>
            </a:r>
            <a:endParaRPr sz="200"/>
          </a:p>
        </p:txBody>
      </p:sp>
      <p:pic>
        <p:nvPicPr>
          <p:cNvPr descr="shutterstock_429987889_edited.jpg" id="253" name="Google Shape;253;p27"/>
          <p:cNvPicPr preferRelativeResize="0"/>
          <p:nvPr/>
        </p:nvPicPr>
        <p:blipFill rotWithShape="1">
          <a:blip r:embed="rId3">
            <a:alphaModFix/>
          </a:blip>
          <a:srcRect b="6621" l="0" r="0" t="91660"/>
          <a:stretch/>
        </p:blipFill>
        <p:spPr>
          <a:xfrm>
            <a:off x="885125" y="3339575"/>
            <a:ext cx="8265375" cy="1324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4" name="Google Shape;254;p27"/>
          <p:cNvGrpSpPr/>
          <p:nvPr/>
        </p:nvGrpSpPr>
        <p:grpSpPr>
          <a:xfrm>
            <a:off x="845575" y="3060165"/>
            <a:ext cx="92400" cy="411825"/>
            <a:chOff x="845575" y="2563700"/>
            <a:chExt cx="92400" cy="411825"/>
          </a:xfrm>
        </p:grpSpPr>
        <p:cxnSp>
          <p:nvCxnSpPr>
            <p:cNvPr id="255" name="Google Shape;255;p2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6" name="Google Shape;256;p2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" name="Google Shape;257;p27"/>
          <p:cNvGrpSpPr/>
          <p:nvPr/>
        </p:nvGrpSpPr>
        <p:grpSpPr>
          <a:xfrm rot="10800000">
            <a:off x="2296375" y="3339567"/>
            <a:ext cx="92400" cy="411825"/>
            <a:chOff x="2070100" y="2563700"/>
            <a:chExt cx="92400" cy="411825"/>
          </a:xfrm>
        </p:grpSpPr>
        <p:cxnSp>
          <p:nvCxnSpPr>
            <p:cNvPr id="258" name="Google Shape;258;p27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9" name="Google Shape;259;p27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" name="Google Shape;260;p27"/>
          <p:cNvGrpSpPr/>
          <p:nvPr/>
        </p:nvGrpSpPr>
        <p:grpSpPr>
          <a:xfrm>
            <a:off x="3747175" y="3060165"/>
            <a:ext cx="92400" cy="411825"/>
            <a:chOff x="845575" y="2563700"/>
            <a:chExt cx="92400" cy="411825"/>
          </a:xfrm>
        </p:grpSpPr>
        <p:cxnSp>
          <p:nvCxnSpPr>
            <p:cNvPr id="261" name="Google Shape;261;p2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2" name="Google Shape;262;p2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" name="Google Shape;263;p27"/>
          <p:cNvGrpSpPr/>
          <p:nvPr/>
        </p:nvGrpSpPr>
        <p:grpSpPr>
          <a:xfrm rot="10800000">
            <a:off x="5197975" y="3339567"/>
            <a:ext cx="92400" cy="411825"/>
            <a:chOff x="2070100" y="2563700"/>
            <a:chExt cx="92400" cy="411825"/>
          </a:xfrm>
        </p:grpSpPr>
        <p:cxnSp>
          <p:nvCxnSpPr>
            <p:cNvPr id="264" name="Google Shape;264;p27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5" name="Google Shape;265;p27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" name="Google Shape;266;p27"/>
          <p:cNvGrpSpPr/>
          <p:nvPr/>
        </p:nvGrpSpPr>
        <p:grpSpPr>
          <a:xfrm>
            <a:off x="6648775" y="3060165"/>
            <a:ext cx="92400" cy="411825"/>
            <a:chOff x="845575" y="2563700"/>
            <a:chExt cx="92400" cy="411825"/>
          </a:xfrm>
        </p:grpSpPr>
        <p:cxnSp>
          <p:nvCxnSpPr>
            <p:cNvPr id="267" name="Google Shape;267;p2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8" name="Google Shape;268;p2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8"/>
          <p:cNvSpPr txBox="1"/>
          <p:nvPr>
            <p:ph type="title"/>
          </p:nvPr>
        </p:nvSpPr>
        <p:spPr>
          <a:xfrm>
            <a:off x="721225" y="1297175"/>
            <a:ext cx="33009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Modeling &amp; Evaluation</a:t>
            </a:r>
            <a:endParaRPr/>
          </a:p>
        </p:txBody>
      </p:sp>
      <p:sp>
        <p:nvSpPr>
          <p:cNvPr id="274" name="Google Shape;274;p28"/>
          <p:cNvSpPr txBox="1"/>
          <p:nvPr>
            <p:ph idx="1" type="body"/>
          </p:nvPr>
        </p:nvSpPr>
        <p:spPr>
          <a:xfrm>
            <a:off x="721225" y="2288376"/>
            <a:ext cx="3300900" cy="10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From the above results, it clearly shows that the </a:t>
            </a:r>
            <a:r>
              <a:rPr b="1" lang="en-GB" sz="1100"/>
              <a:t>XGBoost</a:t>
            </a:r>
            <a:r>
              <a:rPr lang="en-GB" sz="1100"/>
              <a:t> model scores </a:t>
            </a:r>
            <a:r>
              <a:rPr b="1" lang="en-GB" sz="1100"/>
              <a:t>83%</a:t>
            </a:r>
            <a:r>
              <a:rPr lang="en-GB" sz="1100"/>
              <a:t> accuracy which outperforms other models.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This was achieved by using an ensemble machine learning technique that works by training weak models in a sequential fashion called </a:t>
            </a:r>
            <a:r>
              <a:rPr b="1" lang="en-GB" sz="1100"/>
              <a:t>BOOSTING</a:t>
            </a:r>
            <a:r>
              <a:rPr lang="en-GB" sz="1100"/>
              <a:t>.</a:t>
            </a:r>
            <a:endParaRPr sz="1100"/>
          </a:p>
        </p:txBody>
      </p:sp>
      <p:sp>
        <p:nvSpPr>
          <p:cNvPr id="275" name="Google Shape;275;p28"/>
          <p:cNvSpPr txBox="1"/>
          <p:nvPr/>
        </p:nvSpPr>
        <p:spPr>
          <a:xfrm>
            <a:off x="4669278" y="2288375"/>
            <a:ext cx="7383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>
                <a:latin typeface="Lato"/>
                <a:ea typeface="Lato"/>
                <a:cs typeface="Lato"/>
                <a:sym typeface="Lato"/>
              </a:rPr>
              <a:t>XGBoost</a:t>
            </a:r>
            <a:endParaRPr b="1" sz="7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28"/>
          <p:cNvSpPr txBox="1"/>
          <p:nvPr/>
        </p:nvSpPr>
        <p:spPr>
          <a:xfrm>
            <a:off x="7947980" y="2288375"/>
            <a:ext cx="7383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>
                <a:latin typeface="Lato"/>
                <a:ea typeface="Lato"/>
                <a:cs typeface="Lato"/>
                <a:sym typeface="Lato"/>
              </a:rPr>
              <a:t>83%</a:t>
            </a:r>
            <a:endParaRPr b="1" sz="7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8"/>
          <p:cNvSpPr txBox="1"/>
          <p:nvPr/>
        </p:nvSpPr>
        <p:spPr>
          <a:xfrm>
            <a:off x="4669275" y="2614974"/>
            <a:ext cx="8955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Lato"/>
                <a:ea typeface="Lato"/>
                <a:cs typeface="Lato"/>
                <a:sym typeface="Lato"/>
              </a:rPr>
              <a:t>Random Forest</a:t>
            </a:r>
            <a:endParaRPr b="1" sz="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8" name="Google Shape;278;p28"/>
          <p:cNvSpPr txBox="1"/>
          <p:nvPr/>
        </p:nvSpPr>
        <p:spPr>
          <a:xfrm>
            <a:off x="7947980" y="2614986"/>
            <a:ext cx="7383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>
                <a:latin typeface="Lato"/>
                <a:ea typeface="Lato"/>
                <a:cs typeface="Lato"/>
                <a:sym typeface="Lato"/>
              </a:rPr>
              <a:t>78%</a:t>
            </a:r>
            <a:endParaRPr b="1" sz="7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28"/>
          <p:cNvSpPr txBox="1"/>
          <p:nvPr/>
        </p:nvSpPr>
        <p:spPr>
          <a:xfrm>
            <a:off x="4669275" y="2941611"/>
            <a:ext cx="11748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>
                <a:latin typeface="Lato"/>
                <a:ea typeface="Lato"/>
                <a:cs typeface="Lato"/>
                <a:sym typeface="Lato"/>
              </a:rPr>
              <a:t>Decision TR</a:t>
            </a:r>
            <a:endParaRPr b="1" sz="7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28"/>
          <p:cNvSpPr txBox="1"/>
          <p:nvPr/>
        </p:nvSpPr>
        <p:spPr>
          <a:xfrm>
            <a:off x="7947980" y="2941597"/>
            <a:ext cx="7383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>
                <a:latin typeface="Lato"/>
                <a:ea typeface="Lato"/>
                <a:cs typeface="Lato"/>
                <a:sym typeface="Lato"/>
              </a:rPr>
              <a:t>67%</a:t>
            </a:r>
            <a:endParaRPr b="1" sz="7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p28"/>
          <p:cNvSpPr txBox="1"/>
          <p:nvPr/>
        </p:nvSpPr>
        <p:spPr>
          <a:xfrm>
            <a:off x="4669275" y="3268211"/>
            <a:ext cx="895500" cy="7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>
                <a:latin typeface="Lato"/>
                <a:ea typeface="Lato"/>
                <a:cs typeface="Lato"/>
                <a:sym typeface="Lato"/>
              </a:rPr>
              <a:t>Multiple Linear Regression </a:t>
            </a:r>
            <a:endParaRPr b="1" sz="7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28"/>
          <p:cNvSpPr txBox="1"/>
          <p:nvPr/>
        </p:nvSpPr>
        <p:spPr>
          <a:xfrm>
            <a:off x="7947980" y="3268208"/>
            <a:ext cx="7383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>
                <a:latin typeface="Lato"/>
                <a:ea typeface="Lato"/>
                <a:cs typeface="Lato"/>
                <a:sym typeface="Lato"/>
              </a:rPr>
              <a:t>63%</a:t>
            </a:r>
            <a:endParaRPr b="1" sz="7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83" name="Google Shape;283;p28"/>
          <p:cNvGrpSpPr/>
          <p:nvPr/>
        </p:nvGrpSpPr>
        <p:grpSpPr>
          <a:xfrm>
            <a:off x="5475312" y="2452447"/>
            <a:ext cx="2472530" cy="124262"/>
            <a:chOff x="1690385" y="3350900"/>
            <a:chExt cx="1823400" cy="82200"/>
          </a:xfrm>
        </p:grpSpPr>
        <p:sp>
          <p:nvSpPr>
            <p:cNvPr id="284" name="Google Shape;284;p28"/>
            <p:cNvSpPr/>
            <p:nvPr/>
          </p:nvSpPr>
          <p:spPr>
            <a:xfrm>
              <a:off x="1690385" y="3350900"/>
              <a:ext cx="1823400" cy="8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1690385" y="3350900"/>
              <a:ext cx="1720800" cy="82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28"/>
          <p:cNvGrpSpPr/>
          <p:nvPr/>
        </p:nvGrpSpPr>
        <p:grpSpPr>
          <a:xfrm>
            <a:off x="5475292" y="2787515"/>
            <a:ext cx="2472551" cy="124262"/>
            <a:chOff x="1690370" y="3572550"/>
            <a:chExt cx="1823415" cy="82200"/>
          </a:xfrm>
        </p:grpSpPr>
        <p:sp>
          <p:nvSpPr>
            <p:cNvPr id="287" name="Google Shape;287;p28"/>
            <p:cNvSpPr/>
            <p:nvPr/>
          </p:nvSpPr>
          <p:spPr>
            <a:xfrm>
              <a:off x="1690385" y="3572550"/>
              <a:ext cx="1823400" cy="8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1690370" y="3572550"/>
              <a:ext cx="1494300" cy="82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" name="Google Shape;289;p28"/>
          <p:cNvGrpSpPr/>
          <p:nvPr/>
        </p:nvGrpSpPr>
        <p:grpSpPr>
          <a:xfrm>
            <a:off x="5475309" y="3081541"/>
            <a:ext cx="2472533" cy="124271"/>
            <a:chOff x="1690383" y="3767050"/>
            <a:chExt cx="1823402" cy="82206"/>
          </a:xfrm>
        </p:grpSpPr>
        <p:sp>
          <p:nvSpPr>
            <p:cNvPr id="290" name="Google Shape;290;p28"/>
            <p:cNvSpPr/>
            <p:nvPr/>
          </p:nvSpPr>
          <p:spPr>
            <a:xfrm>
              <a:off x="1690385" y="3767056"/>
              <a:ext cx="1823400" cy="8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1690383" y="3767050"/>
              <a:ext cx="1401300" cy="82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" name="Google Shape;292;p28"/>
          <p:cNvGrpSpPr/>
          <p:nvPr/>
        </p:nvGrpSpPr>
        <p:grpSpPr>
          <a:xfrm>
            <a:off x="5475312" y="3406367"/>
            <a:ext cx="2472530" cy="124262"/>
            <a:chOff x="1690385" y="3981925"/>
            <a:chExt cx="1823400" cy="82200"/>
          </a:xfrm>
        </p:grpSpPr>
        <p:sp>
          <p:nvSpPr>
            <p:cNvPr id="293" name="Google Shape;293;p28"/>
            <p:cNvSpPr/>
            <p:nvPr/>
          </p:nvSpPr>
          <p:spPr>
            <a:xfrm>
              <a:off x="1690385" y="3981925"/>
              <a:ext cx="1823400" cy="82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1690389" y="3981925"/>
              <a:ext cx="1041900" cy="82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9"/>
          <p:cNvSpPr txBox="1"/>
          <p:nvPr>
            <p:ph type="title"/>
          </p:nvPr>
        </p:nvSpPr>
        <p:spPr>
          <a:xfrm>
            <a:off x="721225" y="1124075"/>
            <a:ext cx="45102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</a:t>
            </a:r>
            <a:r>
              <a:rPr lang="en-GB"/>
              <a:t>Comparison &amp; KPIs</a:t>
            </a:r>
            <a:r>
              <a:rPr lang="en-GB"/>
              <a:t> </a:t>
            </a:r>
            <a:endParaRPr/>
          </a:p>
        </p:txBody>
      </p:sp>
      <p:pic>
        <p:nvPicPr>
          <p:cNvPr id="300" name="Google Shape;30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93375"/>
            <a:ext cx="2859575" cy="205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6550" y="1817225"/>
            <a:ext cx="3010875" cy="198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9825" y="1793375"/>
            <a:ext cx="2761775" cy="201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4000225"/>
            <a:ext cx="1971675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78800" y="4004988"/>
            <a:ext cx="1981200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34875" y="4000238"/>
            <a:ext cx="1971675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/>
          <p:nvPr>
            <p:ph type="title"/>
          </p:nvPr>
        </p:nvSpPr>
        <p:spPr>
          <a:xfrm>
            <a:off x="721225" y="1657475"/>
            <a:ext cx="33009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311" name="Google Shape;311;p30"/>
          <p:cNvSpPr txBox="1"/>
          <p:nvPr>
            <p:ph idx="1" type="body"/>
          </p:nvPr>
        </p:nvSpPr>
        <p:spPr>
          <a:xfrm>
            <a:off x="721225" y="2364575"/>
            <a:ext cx="5871900" cy="10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By evaluating the performance of different models, it can be concluded that XGBoost was the ideal model for predicting the price of used cars. 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Having built a model that predicted 83,5% of accuracy the price of used cars, given a set of features</a:t>
            </a:r>
            <a:r>
              <a:rPr lang="en-GB" sz="1100"/>
              <a:t>. This can have an enormous value for dealers and individuals when trying to understand how to estimate the value of a vehicle.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With the analysis of historical data it is possible to find patterns that lead to accurate results, which can provide comparative advantage before putting a vehicle on sale or buying it on the market.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1"/>
          <p:cNvSpPr txBox="1"/>
          <p:nvPr>
            <p:ph type="title"/>
          </p:nvPr>
        </p:nvSpPr>
        <p:spPr>
          <a:xfrm>
            <a:off x="721225" y="1657475"/>
            <a:ext cx="33009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Recommendation</a:t>
            </a:r>
            <a:endParaRPr/>
          </a:p>
        </p:txBody>
      </p:sp>
      <p:sp>
        <p:nvSpPr>
          <p:cNvPr id="317" name="Google Shape;317;p31"/>
          <p:cNvSpPr txBox="1"/>
          <p:nvPr>
            <p:ph idx="1" type="body"/>
          </p:nvPr>
        </p:nvSpPr>
        <p:spPr>
          <a:xfrm>
            <a:off x="721225" y="2288375"/>
            <a:ext cx="6045000" cy="10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Make use of a larger dataset as more data can yield more robust predictions and there could be more features that can be good for prediction. 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Data cleaning process can be more rigorous by making use of more technical information; like filling missing values with indicator that are more meaningful instead of with empty value.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Finding out most relevant features that affect MRSP(Price) would also be impactful to sales </a:t>
            </a:r>
            <a:r>
              <a:rPr lang="en-GB" sz="1100"/>
              <a:t>decisions</a:t>
            </a:r>
            <a:r>
              <a:rPr lang="en-GB" sz="1100"/>
              <a:t>. </a:t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3"/>
          <p:cNvSpPr txBox="1"/>
          <p:nvPr>
            <p:ph type="title"/>
          </p:nvPr>
        </p:nvSpPr>
        <p:spPr>
          <a:xfrm>
            <a:off x="721225" y="1657475"/>
            <a:ext cx="46398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Supporting </a:t>
            </a:r>
            <a:r>
              <a:rPr lang="en-GB"/>
              <a:t>Documents</a:t>
            </a:r>
            <a:endParaRPr/>
          </a:p>
        </p:txBody>
      </p:sp>
      <p:sp>
        <p:nvSpPr>
          <p:cNvPr id="328" name="Google Shape;328;p33"/>
          <p:cNvSpPr txBox="1"/>
          <p:nvPr>
            <p:ph idx="1" type="body"/>
          </p:nvPr>
        </p:nvSpPr>
        <p:spPr>
          <a:xfrm>
            <a:off x="721225" y="2288375"/>
            <a:ext cx="6737400" cy="10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https://github.com/uchino83/IOD/blob/main/capstoneproject_dataset_cars_data.csv</a:t>
            </a:r>
            <a:endParaRPr sz="1100" u="sng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 u="sng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https://github.com/uchino83/IOD/blob/main/Capstone_Project%20-%20Uchenna%20Austin%20Okoli%20-%20Used_Car_Price_Prediction.ipynb</a:t>
            </a:r>
            <a:endParaRPr sz="1100" u="sng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1293838" y="23032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4" name="Google Shape;184;p19"/>
          <p:cNvSpPr txBox="1"/>
          <p:nvPr/>
        </p:nvSpPr>
        <p:spPr>
          <a:xfrm>
            <a:off x="1293838" y="27049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Business Question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1293838" y="31066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Data Processing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1293838" y="35083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Data Exploration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3445382" y="2332794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Data Preparation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3452471" y="2725625"/>
            <a:ext cx="247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Data Building &amp; Evaluation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3452475" y="3106625"/>
            <a:ext cx="30789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Comparison</a:t>
            </a: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&amp; Regression KPIs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3445375" y="3508325"/>
            <a:ext cx="1284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5611117" y="2344625"/>
            <a:ext cx="2293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Recommendation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97" name="Google Shape;197;p20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3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Buyers, car fleet managers, used car dealers and car insurers have to evaluate the ‘right’ price for a used car. More than the right price, they thrive on identifying the car depreciation because it impacts all subsequent decisions: </a:t>
            </a:r>
            <a:r>
              <a:rPr b="1" lang="en-GB" sz="13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should the owner sell the car?</a:t>
            </a:r>
            <a:r>
              <a:rPr lang="en-GB" sz="13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GB" sz="13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What is the replacement value of the car for the insurer?</a:t>
            </a:r>
            <a:r>
              <a:rPr lang="en-GB" sz="13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GB" sz="13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Should the car be sold by the car fleet manager?</a:t>
            </a:r>
            <a:endParaRPr b="1" sz="1100"/>
          </a:p>
        </p:txBody>
      </p:sp>
      <p:pic>
        <p:nvPicPr>
          <p:cNvPr descr="shutterstock_429987889_edited.jpg" id="198" name="Google Shape;198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Business/Data </a:t>
            </a:r>
            <a:r>
              <a:rPr lang="en-GB"/>
              <a:t>Question</a:t>
            </a:r>
            <a:endParaRPr/>
          </a:p>
        </p:txBody>
      </p:sp>
      <p:sp>
        <p:nvSpPr>
          <p:cNvPr id="204" name="Google Shape;204;p21"/>
          <p:cNvSpPr/>
          <p:nvPr/>
        </p:nvSpPr>
        <p:spPr>
          <a:xfrm>
            <a:off x="819990" y="29166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5" name="Google Shape;205;p21"/>
          <p:cNvSpPr txBox="1"/>
          <p:nvPr>
            <p:ph idx="1" type="body"/>
          </p:nvPr>
        </p:nvSpPr>
        <p:spPr>
          <a:xfrm>
            <a:off x="1266891" y="280875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Predict the price of used cars</a:t>
            </a:r>
            <a:r>
              <a:rPr lang="en-GB" sz="1100"/>
              <a:t>.</a:t>
            </a:r>
            <a:endParaRPr sz="1100"/>
          </a:p>
        </p:txBody>
      </p:sp>
      <p:sp>
        <p:nvSpPr>
          <p:cNvPr id="206" name="Google Shape;206;p21"/>
          <p:cNvSpPr/>
          <p:nvPr/>
        </p:nvSpPr>
        <p:spPr>
          <a:xfrm>
            <a:off x="4395090" y="29166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7" name="Google Shape;207;p21"/>
          <p:cNvSpPr txBox="1"/>
          <p:nvPr>
            <p:ph idx="1" type="body"/>
          </p:nvPr>
        </p:nvSpPr>
        <p:spPr>
          <a:xfrm>
            <a:off x="4805966" y="278082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Can we </a:t>
            </a:r>
            <a:r>
              <a:rPr lang="en-GB" sz="1100"/>
              <a:t>estimate</a:t>
            </a:r>
            <a:r>
              <a:rPr lang="en-GB" sz="1100"/>
              <a:t> selling and buying prices for used cars in an affordable and quick way using predictive models based on available data?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/>
          <p:nvPr>
            <p:ph type="title"/>
          </p:nvPr>
        </p:nvSpPr>
        <p:spPr>
          <a:xfrm>
            <a:off x="729450" y="1106275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Data Processing</a:t>
            </a:r>
            <a:endParaRPr sz="2700"/>
          </a:p>
        </p:txBody>
      </p:sp>
      <p:sp>
        <p:nvSpPr>
          <p:cNvPr id="213" name="Google Shape;213;p22"/>
          <p:cNvSpPr txBox="1"/>
          <p:nvPr>
            <p:ph idx="4294967295" type="body"/>
          </p:nvPr>
        </p:nvSpPr>
        <p:spPr>
          <a:xfrm>
            <a:off x="318725" y="1983600"/>
            <a:ext cx="4350600" cy="21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Data Source &gt; Kaggle.com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</a:rPr>
              <a:t>Null Values: 2 missing dataset that were dropped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</a:rPr>
              <a:t>Data Shape(Samples) &gt; 427, 15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</a:rPr>
              <a:t>Converted the MSRP &amp; Invoice data type to integer.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14" name="Google Shape;214;p22"/>
          <p:cNvSpPr txBox="1"/>
          <p:nvPr>
            <p:ph idx="4294967295" type="body"/>
          </p:nvPr>
        </p:nvSpPr>
        <p:spPr>
          <a:xfrm>
            <a:off x="5038825" y="1983600"/>
            <a:ext cx="3606900" cy="21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rgbClr val="FFFFFF"/>
                </a:solidFill>
              </a:rPr>
              <a:t>INPUTS (FEATURES)</a:t>
            </a:r>
            <a:r>
              <a:rPr lang="en-GB" sz="1200">
                <a:solidFill>
                  <a:srgbClr val="FFFFFF"/>
                </a:solidFill>
              </a:rPr>
              <a:t>: Model, Make, Type, Origin, Drivetrain, Invoice, EngineSize, Cylinders, Horsepower, MPG_City, MPG_Highway, Weight, Wheelbase, and Length.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rgbClr val="FFFFFF"/>
                </a:solidFill>
              </a:rPr>
              <a:t>OUTPUT</a:t>
            </a:r>
            <a:r>
              <a:rPr lang="en-GB" sz="1200">
                <a:solidFill>
                  <a:srgbClr val="FFFFFF"/>
                </a:solidFill>
              </a:rPr>
              <a:t>: MSRP (Price)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/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 Exploration &amp; Analysis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 txBox="1"/>
          <p:nvPr>
            <p:ph type="title"/>
          </p:nvPr>
        </p:nvSpPr>
        <p:spPr>
          <a:xfrm>
            <a:off x="211925" y="1318650"/>
            <a:ext cx="2036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Exploration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4"/>
          <p:cNvSpPr txBox="1"/>
          <p:nvPr>
            <p:ph idx="1" type="body"/>
          </p:nvPr>
        </p:nvSpPr>
        <p:spPr>
          <a:xfrm>
            <a:off x="129700" y="2571750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Histogram showing make and types of cars.</a:t>
            </a:r>
            <a:r>
              <a:rPr lang="en-GB" sz="1100"/>
              <a:t>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 u="sng">
                <a:solidFill>
                  <a:schemeClr val="dk2"/>
                </a:solidFill>
              </a:rPr>
              <a:t>Answering some Visualization </a:t>
            </a:r>
            <a:r>
              <a:rPr b="1" lang="en-GB" sz="1100" u="sng">
                <a:solidFill>
                  <a:schemeClr val="dk2"/>
                </a:solidFill>
              </a:rPr>
              <a:t>questions</a:t>
            </a:r>
            <a:r>
              <a:rPr b="1" lang="en-GB" sz="1100" u="sng">
                <a:solidFill>
                  <a:schemeClr val="dk2"/>
                </a:solidFill>
              </a:rPr>
              <a:t>:</a:t>
            </a:r>
            <a:endParaRPr b="1" sz="1100" u="sng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Which manufacturer has high number of Sports type?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/>
              <a:t>Which of the manufacturers has Hybrid?</a:t>
            </a:r>
            <a:endParaRPr sz="1100"/>
          </a:p>
        </p:txBody>
      </p:sp>
      <p:pic>
        <p:nvPicPr>
          <p:cNvPr id="226" name="Google Shape;2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4300" y="1318650"/>
            <a:ext cx="5669800" cy="30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/>
          <p:nvPr>
            <p:ph type="title"/>
          </p:nvPr>
        </p:nvSpPr>
        <p:spPr>
          <a:xfrm>
            <a:off x="67800" y="1297025"/>
            <a:ext cx="2727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Exploration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5"/>
          <p:cNvSpPr txBox="1"/>
          <p:nvPr>
            <p:ph idx="1" type="body"/>
          </p:nvPr>
        </p:nvSpPr>
        <p:spPr>
          <a:xfrm>
            <a:off x="67800" y="2297200"/>
            <a:ext cx="25212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View of all models of used cars with the use of </a:t>
            </a:r>
            <a:r>
              <a:rPr lang="en-GB" sz="1100"/>
              <a:t>Word Cloud</a:t>
            </a:r>
            <a:r>
              <a:rPr lang="en-GB" sz="1100"/>
              <a:t> generator.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233" name="Google Shape;2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1100" y="1405100"/>
            <a:ext cx="6200474" cy="353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"/>
          <p:cNvSpPr txBox="1"/>
          <p:nvPr>
            <p:ph type="title"/>
          </p:nvPr>
        </p:nvSpPr>
        <p:spPr>
          <a:xfrm>
            <a:off x="269575" y="1318650"/>
            <a:ext cx="2612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Exploration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39" name="Google Shape;239;p26"/>
          <p:cNvSpPr txBox="1"/>
          <p:nvPr>
            <p:ph idx="1" type="body"/>
          </p:nvPr>
        </p:nvSpPr>
        <p:spPr>
          <a:xfrm>
            <a:off x="58300" y="2280549"/>
            <a:ext cx="2715900" cy="18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Positive correlation between engine size and number of cylinders</a:t>
            </a:r>
            <a:endParaRPr sz="11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Positive correlation between horsepower and number of cylinders</a:t>
            </a:r>
            <a:endParaRPr sz="11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highest positive correlation with MSRP is = horsepower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240" name="Google Shape;2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0500" y="1318650"/>
            <a:ext cx="6413050" cy="342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